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5.jpeg" ContentType="image/jpeg"/>
  <Override PartName="/ppt/media/image4.png" ContentType="image/png"/>
  <Override PartName="/ppt/media/image3.jpeg" ContentType="image/jpeg"/>
  <Override PartName="/ppt/media/image15.png" ContentType="image/png"/>
  <Override PartName="/ppt/media/image2.png" ContentType="image/png"/>
  <Override PartName="/ppt/media/image25.png" ContentType="image/png"/>
  <Override PartName="/ppt/media/image26.png" ContentType="image/png"/>
  <Override PartName="/ppt/media/image14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0.png" ContentType="image/png"/>
  <Override PartName="/ppt/media/image27.jpeg" ContentType="image/jpeg"/>
  <Override PartName="/ppt/media/image16.png" ContentType="image/png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view3D>
      <c:rotX val="11"/>
      <c:rotY val="25"/>
      <c:rAngAx val="1"/>
      <c:perspective val="40"/>
    </c:view3D>
    <c:floor>
      <c:spPr>
        <a:solidFill>
          <a:srgbClr val="cccccc"/>
        </a:solidFill>
        <a:ln w="9360">
          <a:noFill/>
        </a:ln>
      </c:spPr>
    </c:floor>
    <c:sideWall>
      <c:spPr>
        <a:noFill/>
        <a:ln w="9360">
          <a:solidFill>
            <a:srgbClr val="b3b3b3"/>
          </a:solidFill>
          <a:round/>
        </a:ln>
      </c:spPr>
    </c:sideWall>
    <c:backWall>
      <c:spPr>
        <a:noFill/>
        <a:ln w="9360">
          <a:solidFill>
            <a:srgbClr val="b3b3b3"/>
          </a:solidFill>
          <a:round/>
        </a:ln>
      </c:spPr>
    </c:backWall>
    <c:plotArea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001e33"/>
            </a:solidFill>
            <a:ln>
              <a:noFill/>
            </a:ln>
          </c:spPr>
          <c:invertIfNegative val="0"/>
          <c:dLbls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0.225</c:v>
                </c:pt>
                <c:pt idx="1">
                  <c:v>2.025</c:v>
                </c:pt>
                <c:pt idx="2">
                  <c:v>5.625</c:v>
                </c:pt>
                <c:pt idx="3">
                  <c:v>11.025</c:v>
                </c:pt>
                <c:pt idx="4">
                  <c:v>18.225</c:v>
                </c:pt>
              </c:numCache>
            </c:numRef>
          </c:val>
        </c:ser>
        <c:gapWidth val="100"/>
        <c:shape val="cylinder"/>
        <c:axId val="7563123"/>
        <c:axId val="61951704"/>
        <c:axId val="0"/>
      </c:bar3DChart>
      <c:catAx>
        <c:axId val="7563123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[$-409]mm/dd/yyyy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61951704"/>
        <c:crosses val="autoZero"/>
        <c:auto val="1"/>
        <c:lblAlgn val="ctr"/>
        <c:lblOffset val="100"/>
        <c:noMultiLvlLbl val="0"/>
      </c:catAx>
      <c:valAx>
        <c:axId val="61951704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Time Consumption (s)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7563123"/>
        <c:crosses val="autoZero"/>
        <c:crossBetween val="between"/>
      </c:valAx>
    </c:plotArea>
    <c:plotVisOnly val="1"/>
    <c:dispBlanksAs val="gap"/>
  </c:chart>
  <c:spPr>
    <a:solidFill>
      <a:srgbClr val="ffffff"/>
    </a:solidFill>
    <a:ln w="9360"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view3D>
      <c:rotX val="11"/>
      <c:rotY val="25"/>
      <c:rAngAx val="1"/>
      <c:perspective val="40"/>
    </c:view3D>
    <c:floor>
      <c:spPr>
        <a:solidFill>
          <a:srgbClr val="cccccc"/>
        </a:solidFill>
        <a:ln w="9360">
          <a:noFill/>
        </a:ln>
      </c:spPr>
    </c:floor>
    <c:sideWall>
      <c:spPr>
        <a:noFill/>
        <a:ln w="9360">
          <a:solidFill>
            <a:srgbClr val="b3b3b3"/>
          </a:solidFill>
          <a:round/>
        </a:ln>
      </c:spPr>
    </c:sideWall>
    <c:backWall>
      <c:spPr>
        <a:noFill/>
        <a:ln w="9360">
          <a:solidFill>
            <a:srgbClr val="b3b3b3"/>
          </a:solidFill>
          <a:round/>
        </a:ln>
      </c:spPr>
    </c:backWall>
    <c:plotArea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48ac76"/>
            </a:solidFill>
            <a:ln>
              <a:noFill/>
            </a:ln>
          </c:spPr>
          <c:invertIfNegative val="0"/>
          <c:dLbls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15</c:v>
                </c:pt>
                <c:pt idx="1">
                  <c:v>45</c:v>
                </c:pt>
                <c:pt idx="2">
                  <c:v>75</c:v>
                </c:pt>
                <c:pt idx="3">
                  <c:v>105</c:v>
                </c:pt>
                <c:pt idx="4">
                  <c:v>135</c:v>
                </c:pt>
              </c:numCache>
            </c:numRef>
          </c:val>
        </c:ser>
        <c:gapWidth val="100"/>
        <c:shape val="cylinder"/>
        <c:axId val="41599099"/>
        <c:axId val="73671480"/>
        <c:axId val="0"/>
      </c:bar3DChart>
      <c:catAx>
        <c:axId val="41599099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[$-409]mm/dd/yyyy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73671480"/>
        <c:crosses val="autoZero"/>
        <c:auto val="1"/>
        <c:lblAlgn val="ctr"/>
        <c:lblOffset val="100"/>
        <c:noMultiLvlLbl val="0"/>
      </c:catAx>
      <c:valAx>
        <c:axId val="73671480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Memory Consumption (MB)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41599099"/>
        <c:crosses val="autoZero"/>
        <c:crossBetween val="between"/>
      </c:valAx>
    </c:plotArea>
    <c:plotVisOnly val="1"/>
    <c:dispBlanksAs val="gap"/>
  </c:chart>
  <c:spPr>
    <a:solidFill>
      <a:srgbClr val="ffffff"/>
    </a:solidFill>
    <a:ln w="936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hyperlink" Target="https://l.facebook.com/l.php?u=https://arxiv.org/abs/1611.04156&amp;h=IAQFlqjZK" TargetMode="External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chart" Target="../charts/chart3.xml"/><Relationship Id="rId3" Type="http://schemas.openxmlformats.org/officeDocument/2006/relationships/chart" Target="../charts/chart4.xm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n 3" descr=""/>
          <p:cNvPicPr/>
          <p:nvPr/>
        </p:nvPicPr>
        <p:blipFill>
          <a:blip r:embed="rId2"/>
          <a:srcRect l="0" t="78334" r="0" b="0"/>
          <a:stretch/>
        </p:blipFill>
        <p:spPr>
          <a:xfrm>
            <a:off x="36000" y="5394960"/>
            <a:ext cx="12193200" cy="148356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0" y="20160"/>
            <a:ext cx="3474000" cy="685836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THE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SAME 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TITLE 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USED 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IN THE 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TECHNICAL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 REPORT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41" name="CustomShape 1"/>
          <p:cNvSpPr/>
          <p:nvPr/>
        </p:nvSpPr>
        <p:spPr>
          <a:xfrm>
            <a:off x="265320" y="376920"/>
            <a:ext cx="54025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Report Accepted on arXiv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 flipV="1">
            <a:off x="4819320" y="545400"/>
            <a:ext cx="52452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3"/>
          <p:cNvSpPr/>
          <p:nvPr/>
        </p:nvSpPr>
        <p:spPr>
          <a:xfrm>
            <a:off x="481932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2242800" y="2393280"/>
            <a:ext cx="34257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Include the citation of the report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 arXiv and link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5" name="CustomShape 5"/>
          <p:cNvSpPr/>
          <p:nvPr/>
        </p:nvSpPr>
        <p:spPr>
          <a:xfrm flipV="1">
            <a:off x="2011680" y="2643840"/>
            <a:ext cx="44676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6"/>
          <p:cNvSpPr/>
          <p:nvPr/>
        </p:nvSpPr>
        <p:spPr>
          <a:xfrm>
            <a:off x="418320" y="3107880"/>
            <a:ext cx="61257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1e33"/>
                </a:solidFill>
                <a:latin typeface="Arial"/>
                <a:ea typeface="DejaVu Sans"/>
              </a:rPr>
              <a:t>C. Patiño-Forero, M. Agudelo-Toro, and M. Toro. Planning system for deliveries in Medellín. ArXiv e-prints, Nov. 2016. Available at: </a:t>
            </a:r>
            <a:r>
              <a:rPr b="0" lang="en-US" sz="18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https://arxiv.org/abs/1611.04156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47" name="Group 7"/>
          <p:cNvGrpSpPr/>
          <p:nvPr/>
        </p:nvGrpSpPr>
        <p:grpSpPr>
          <a:xfrm>
            <a:off x="7021800" y="894960"/>
            <a:ext cx="4570920" cy="4965840"/>
            <a:chOff x="7021800" y="894960"/>
            <a:chExt cx="4570920" cy="4965840"/>
          </a:xfrm>
        </p:grpSpPr>
        <p:pic>
          <p:nvPicPr>
            <p:cNvPr id="248" name="" descr=""/>
            <p:cNvPicPr/>
            <p:nvPr/>
          </p:nvPicPr>
          <p:blipFill>
            <a:blip r:embed="rId3"/>
            <a:srcRect l="2991" t="4621" r="11001" b="22953"/>
            <a:stretch/>
          </p:blipFill>
          <p:spPr>
            <a:xfrm>
              <a:off x="7021800" y="894960"/>
              <a:ext cx="4554000" cy="496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9" name="CustomShape 8"/>
            <p:cNvSpPr/>
            <p:nvPr/>
          </p:nvSpPr>
          <p:spPr>
            <a:xfrm>
              <a:off x="10022400" y="1443600"/>
              <a:ext cx="1570320" cy="45648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" name="CustomShape 9"/>
            <p:cNvSpPr/>
            <p:nvPr/>
          </p:nvSpPr>
          <p:spPr>
            <a:xfrm>
              <a:off x="10022400" y="950400"/>
              <a:ext cx="1570320" cy="40104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1" name="CustomShape 10"/>
          <p:cNvSpPr/>
          <p:nvPr/>
        </p:nvSpPr>
        <p:spPr>
          <a:xfrm flipH="1">
            <a:off x="6491160" y="4672080"/>
            <a:ext cx="30708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11"/>
          <p:cNvSpPr/>
          <p:nvPr/>
        </p:nvSpPr>
        <p:spPr>
          <a:xfrm>
            <a:off x="4747320" y="50619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Include a 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screenshot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3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2214000" y="4511520"/>
            <a:ext cx="8136720" cy="164448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THANK YOU!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9953640" y="427068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Say thank you for listening!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 flipV="1">
            <a:off x="9505080" y="4757040"/>
            <a:ext cx="44676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4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rcRect l="0" t="0" r="0" b="25714"/>
          <a:stretch/>
        </p:blipFill>
        <p:spPr>
          <a:xfrm>
            <a:off x="6018840" y="1828800"/>
            <a:ext cx="3200040" cy="2376720"/>
          </a:xfrm>
          <a:prstGeom prst="rect">
            <a:avLst/>
          </a:prstGeom>
          <a:ln>
            <a:noFill/>
          </a:ln>
        </p:spPr>
      </p:pic>
      <p:pic>
        <p:nvPicPr>
          <p:cNvPr id="79" name="Marcador de contenido 3" descr="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Team Presentation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83" name="Group 4"/>
          <p:cNvGrpSpPr/>
          <p:nvPr/>
        </p:nvGrpSpPr>
        <p:grpSpPr>
          <a:xfrm>
            <a:off x="9052560" y="1645920"/>
            <a:ext cx="2834280" cy="2742840"/>
            <a:chOff x="9052560" y="1645920"/>
            <a:chExt cx="2834280" cy="2742840"/>
          </a:xfrm>
        </p:grpSpPr>
        <p:pic>
          <p:nvPicPr>
            <p:cNvPr id="84" name="" descr=""/>
            <p:cNvPicPr/>
            <p:nvPr/>
          </p:nvPicPr>
          <p:blipFill>
            <a:blip r:embed="rId3"/>
            <a:stretch/>
          </p:blipFill>
          <p:spPr>
            <a:xfrm>
              <a:off x="9219240" y="1757160"/>
              <a:ext cx="2508120" cy="2487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5" name="CustomShape 5"/>
            <p:cNvSpPr/>
            <p:nvPr/>
          </p:nvSpPr>
          <p:spPr>
            <a:xfrm>
              <a:off x="9052560" y="1645920"/>
              <a:ext cx="2834280" cy="2742840"/>
            </a:xfrm>
            <a:custGeom>
              <a:avLst/>
              <a:gdLst/>
              <a:ahLst/>
              <a:rect l="l" t="t" r="r" b="b"/>
              <a:pathLst>
                <a:path w="7875" h="7621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6" name="CustomShape 6"/>
          <p:cNvSpPr/>
          <p:nvPr/>
        </p:nvSpPr>
        <p:spPr>
          <a:xfrm>
            <a:off x="728640" y="1900800"/>
            <a:ext cx="2102400" cy="2193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7"/>
          <p:cNvSpPr/>
          <p:nvPr/>
        </p:nvSpPr>
        <p:spPr>
          <a:xfrm>
            <a:off x="3599280" y="1903680"/>
            <a:ext cx="2102400" cy="2193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8"/>
          <p:cNvSpPr/>
          <p:nvPr/>
        </p:nvSpPr>
        <p:spPr>
          <a:xfrm>
            <a:off x="9419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Mauricio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Toro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9" name="CustomShape 9"/>
          <p:cNvSpPr/>
          <p:nvPr/>
        </p:nvSpPr>
        <p:spPr>
          <a:xfrm>
            <a:off x="6467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Miguel</a:t>
            </a:r>
            <a:br/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Correa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0" name="CustomShape 10"/>
          <p:cNvSpPr/>
          <p:nvPr/>
        </p:nvSpPr>
        <p:spPr>
          <a:xfrm>
            <a:off x="3551040" y="4180680"/>
            <a:ext cx="2193120" cy="10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Dixon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Calderon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91" name="CustomShape 11"/>
          <p:cNvSpPr/>
          <p:nvPr/>
        </p:nvSpPr>
        <p:spPr>
          <a:xfrm>
            <a:off x="635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Kevin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Sossa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2" name="CustomShape 12"/>
          <p:cNvSpPr/>
          <p:nvPr/>
        </p:nvSpPr>
        <p:spPr>
          <a:xfrm>
            <a:off x="9692640" y="85572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first deliverable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" name="CustomShape 13"/>
          <p:cNvSpPr/>
          <p:nvPr/>
        </p:nvSpPr>
        <p:spPr>
          <a:xfrm>
            <a:off x="5960160" y="1645920"/>
            <a:ext cx="3383280" cy="2651760"/>
          </a:xfrm>
          <a:custGeom>
            <a:avLst/>
            <a:gdLst/>
            <a:ahLst/>
            <a:rect l="l" t="t" r="r" b="b"/>
            <a:pathLst>
              <a:path w="9399" h="7367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Algorithm Design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2"/>
          <a:srcRect l="0" t="2555" r="18276" b="0"/>
          <a:stretch/>
        </p:blipFill>
        <p:spPr>
          <a:xfrm>
            <a:off x="640080" y="1188720"/>
            <a:ext cx="5484600" cy="3839040"/>
          </a:xfrm>
          <a:prstGeom prst="rect">
            <a:avLst/>
          </a:prstGeom>
          <a:ln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162000" y="5125680"/>
            <a:ext cx="63079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Algorithm to build a binary decision tree using (</a:t>
            </a:r>
            <a:r>
              <a:rPr b="0" i="1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In this semester, one could be CART, ID3, C4.5…  please choose</a:t>
            </a: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). In this example, we show a model to predict whether or not to play Golf, according to weather.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6835680" y="1787040"/>
            <a:ext cx="4612680" cy="3075480"/>
          </a:xfrm>
          <a:prstGeom prst="rect">
            <a:avLst/>
          </a:prstGeom>
          <a:ln>
            <a:noFill/>
          </a:ln>
        </p:spPr>
      </p:pic>
      <p:sp>
        <p:nvSpPr>
          <p:cNvPr id="99" name="CustomShape 3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1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algorithm you designed, so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They are not pixeled like mine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2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7"/>
          <p:cNvSpPr/>
          <p:nvPr/>
        </p:nvSpPr>
        <p:spPr>
          <a:xfrm>
            <a:off x="4417920" y="59205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4" name="CustomShape 8"/>
          <p:cNvSpPr/>
          <p:nvPr/>
        </p:nvSpPr>
        <p:spPr>
          <a:xfrm>
            <a:off x="4386240" y="5813280"/>
            <a:ext cx="4215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9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Include a HD picture related to the example that you modeled in the decision tree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6" name="CustomShape 10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11"/>
          <p:cNvSpPr/>
          <p:nvPr/>
        </p:nvSpPr>
        <p:spPr>
          <a:xfrm>
            <a:off x="10482120" y="668160"/>
            <a:ext cx="446760" cy="43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12"/>
          <p:cNvSpPr/>
          <p:nvPr/>
        </p:nvSpPr>
        <p:spPr>
          <a:xfrm>
            <a:off x="9558000" y="108324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9" name="CustomShape 13"/>
          <p:cNvSpPr/>
          <p:nvPr/>
        </p:nvSpPr>
        <p:spPr>
          <a:xfrm>
            <a:off x="8229600" y="124200"/>
            <a:ext cx="211500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second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11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Node Splitting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378000" y="5053680"/>
            <a:ext cx="55065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As an example, this split is based on the condition “income == 10.”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For this case, left Gini impurity is 0.44, right Gini impurity is 0.32,</a:t>
            </a:r>
            <a:br/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and weigthed Gini impurity is 0.37.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5168160" y="914400"/>
            <a:ext cx="34257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algorithm you designed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7"/>
          <p:cNvSpPr/>
          <p:nvPr/>
        </p:nvSpPr>
        <p:spPr>
          <a:xfrm>
            <a:off x="4417920" y="59205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8" name="CustomShape 8"/>
          <p:cNvSpPr/>
          <p:nvPr/>
        </p:nvSpPr>
        <p:spPr>
          <a:xfrm>
            <a:off x="4386240" y="5813280"/>
            <a:ext cx="4215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9"/>
          <p:cNvSpPr/>
          <p:nvPr/>
        </p:nvSpPr>
        <p:spPr>
          <a:xfrm>
            <a:off x="3247200" y="355428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0"/>
          <p:cNvSpPr/>
          <p:nvPr/>
        </p:nvSpPr>
        <p:spPr>
          <a:xfrm>
            <a:off x="1375200" y="355428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11"/>
          <p:cNvSpPr/>
          <p:nvPr/>
        </p:nvSpPr>
        <p:spPr>
          <a:xfrm>
            <a:off x="2085120" y="997200"/>
            <a:ext cx="1769040" cy="167544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Line 12"/>
          <p:cNvSpPr/>
          <p:nvPr/>
        </p:nvSpPr>
        <p:spPr>
          <a:xfrm flipH="1">
            <a:off x="2151000" y="261612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Line 13"/>
          <p:cNvSpPr/>
          <p:nvPr/>
        </p:nvSpPr>
        <p:spPr>
          <a:xfrm>
            <a:off x="3339720" y="256104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14"/>
          <p:cNvSpPr/>
          <p:nvPr/>
        </p:nvSpPr>
        <p:spPr>
          <a:xfrm>
            <a:off x="1823040" y="43506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15"/>
          <p:cNvSpPr/>
          <p:nvPr/>
        </p:nvSpPr>
        <p:spPr>
          <a:xfrm>
            <a:off x="2107080" y="4033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16"/>
          <p:cNvSpPr/>
          <p:nvPr/>
        </p:nvSpPr>
        <p:spPr>
          <a:xfrm>
            <a:off x="2107080" y="429768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17"/>
          <p:cNvSpPr/>
          <p:nvPr/>
        </p:nvSpPr>
        <p:spPr>
          <a:xfrm>
            <a:off x="3754800" y="435060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18"/>
          <p:cNvSpPr/>
          <p:nvPr/>
        </p:nvSpPr>
        <p:spPr>
          <a:xfrm>
            <a:off x="4064760" y="450900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19"/>
          <p:cNvSpPr/>
          <p:nvPr/>
        </p:nvSpPr>
        <p:spPr>
          <a:xfrm>
            <a:off x="2281680" y="15948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0"/>
          <p:cNvSpPr/>
          <p:nvPr/>
        </p:nvSpPr>
        <p:spPr>
          <a:xfrm>
            <a:off x="2281680" y="185904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1"/>
          <p:cNvSpPr/>
          <p:nvPr/>
        </p:nvSpPr>
        <p:spPr>
          <a:xfrm>
            <a:off x="2565720" y="156852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2"/>
          <p:cNvSpPr/>
          <p:nvPr/>
        </p:nvSpPr>
        <p:spPr>
          <a:xfrm>
            <a:off x="2333520" y="20703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3"/>
          <p:cNvSpPr/>
          <p:nvPr/>
        </p:nvSpPr>
        <p:spPr>
          <a:xfrm>
            <a:off x="2617560" y="175356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24"/>
          <p:cNvSpPr/>
          <p:nvPr/>
        </p:nvSpPr>
        <p:spPr>
          <a:xfrm>
            <a:off x="2617560" y="2017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25"/>
          <p:cNvSpPr/>
          <p:nvPr/>
        </p:nvSpPr>
        <p:spPr>
          <a:xfrm>
            <a:off x="3120480" y="197892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26"/>
          <p:cNvSpPr/>
          <p:nvPr/>
        </p:nvSpPr>
        <p:spPr>
          <a:xfrm>
            <a:off x="3430080" y="213732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7"/>
          <p:cNvSpPr/>
          <p:nvPr/>
        </p:nvSpPr>
        <p:spPr>
          <a:xfrm>
            <a:off x="3745080" y="4116960"/>
            <a:ext cx="19512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28"/>
          <p:cNvSpPr/>
          <p:nvPr/>
        </p:nvSpPr>
        <p:spPr>
          <a:xfrm>
            <a:off x="4007520" y="425124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29"/>
          <p:cNvSpPr/>
          <p:nvPr/>
        </p:nvSpPr>
        <p:spPr>
          <a:xfrm>
            <a:off x="4007520" y="40500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30"/>
          <p:cNvSpPr/>
          <p:nvPr/>
        </p:nvSpPr>
        <p:spPr>
          <a:xfrm>
            <a:off x="9556560" y="356292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31"/>
          <p:cNvSpPr/>
          <p:nvPr/>
        </p:nvSpPr>
        <p:spPr>
          <a:xfrm>
            <a:off x="7684560" y="356292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32"/>
          <p:cNvSpPr/>
          <p:nvPr/>
        </p:nvSpPr>
        <p:spPr>
          <a:xfrm>
            <a:off x="8394480" y="1005840"/>
            <a:ext cx="1769040" cy="167544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Line 33"/>
          <p:cNvSpPr/>
          <p:nvPr/>
        </p:nvSpPr>
        <p:spPr>
          <a:xfrm flipH="1">
            <a:off x="8460360" y="262476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Line 34"/>
          <p:cNvSpPr/>
          <p:nvPr/>
        </p:nvSpPr>
        <p:spPr>
          <a:xfrm>
            <a:off x="9649080" y="256968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35"/>
          <p:cNvSpPr/>
          <p:nvPr/>
        </p:nvSpPr>
        <p:spPr>
          <a:xfrm>
            <a:off x="8591040" y="160344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36"/>
          <p:cNvSpPr/>
          <p:nvPr/>
        </p:nvSpPr>
        <p:spPr>
          <a:xfrm>
            <a:off x="8591040" y="186768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37"/>
          <p:cNvSpPr/>
          <p:nvPr/>
        </p:nvSpPr>
        <p:spPr>
          <a:xfrm>
            <a:off x="8875080" y="157716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38"/>
          <p:cNvSpPr/>
          <p:nvPr/>
        </p:nvSpPr>
        <p:spPr>
          <a:xfrm>
            <a:off x="8642880" y="20790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39"/>
          <p:cNvSpPr/>
          <p:nvPr/>
        </p:nvSpPr>
        <p:spPr>
          <a:xfrm>
            <a:off x="8926920" y="176220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40"/>
          <p:cNvSpPr/>
          <p:nvPr/>
        </p:nvSpPr>
        <p:spPr>
          <a:xfrm>
            <a:off x="8926920" y="202608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41"/>
          <p:cNvSpPr/>
          <p:nvPr/>
        </p:nvSpPr>
        <p:spPr>
          <a:xfrm>
            <a:off x="9429840" y="19875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42"/>
          <p:cNvSpPr/>
          <p:nvPr/>
        </p:nvSpPr>
        <p:spPr>
          <a:xfrm>
            <a:off x="9739440" y="214596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43"/>
          <p:cNvSpPr/>
          <p:nvPr/>
        </p:nvSpPr>
        <p:spPr>
          <a:xfrm>
            <a:off x="6426000" y="5053680"/>
            <a:ext cx="55065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As an example, this split is based on the condition “stratum == 4.”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For this case, left Gini impurity is 0.44, right Gini impurity is 0.5,</a:t>
            </a:r>
            <a:br/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and weigthed Gini impurity is 0.45.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4" name="CustomShape 44"/>
          <p:cNvSpPr/>
          <p:nvPr/>
        </p:nvSpPr>
        <p:spPr>
          <a:xfrm>
            <a:off x="10041840" y="41115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45"/>
          <p:cNvSpPr/>
          <p:nvPr/>
        </p:nvSpPr>
        <p:spPr>
          <a:xfrm>
            <a:off x="10351440" y="426996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46"/>
          <p:cNvSpPr/>
          <p:nvPr/>
        </p:nvSpPr>
        <p:spPr>
          <a:xfrm>
            <a:off x="8135640" y="39798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47"/>
          <p:cNvSpPr/>
          <p:nvPr/>
        </p:nvSpPr>
        <p:spPr>
          <a:xfrm>
            <a:off x="8135640" y="424404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48"/>
          <p:cNvSpPr/>
          <p:nvPr/>
        </p:nvSpPr>
        <p:spPr>
          <a:xfrm>
            <a:off x="8419680" y="395352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49"/>
          <p:cNvSpPr/>
          <p:nvPr/>
        </p:nvSpPr>
        <p:spPr>
          <a:xfrm>
            <a:off x="8187480" y="44553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50"/>
          <p:cNvSpPr/>
          <p:nvPr/>
        </p:nvSpPr>
        <p:spPr>
          <a:xfrm>
            <a:off x="8471520" y="413856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51"/>
          <p:cNvSpPr/>
          <p:nvPr/>
        </p:nvSpPr>
        <p:spPr>
          <a:xfrm>
            <a:off x="8471520" y="4402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52"/>
          <p:cNvSpPr/>
          <p:nvPr/>
        </p:nvSpPr>
        <p:spPr>
          <a:xfrm>
            <a:off x="9558000" y="125856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3" name="CustomShape 53"/>
          <p:cNvSpPr/>
          <p:nvPr/>
        </p:nvSpPr>
        <p:spPr>
          <a:xfrm>
            <a:off x="10708200" y="822960"/>
            <a:ext cx="446760" cy="43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54"/>
          <p:cNvSpPr/>
          <p:nvPr/>
        </p:nvSpPr>
        <p:spPr>
          <a:xfrm>
            <a:off x="5577840" y="2654280"/>
            <a:ext cx="211500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second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Algorithm Complexity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584640" y="4173120"/>
            <a:ext cx="50277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Time and memory complexity of the (In this semester, one could be CART, ID3, C4.5…  please choose) algorithm. (Please explain what do N and M mean in this problem. PLEASE DO IT!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Create the table in Powerpoint. Do not copy pixelated screenshots from the technical report please!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7"/>
          <p:cNvSpPr/>
          <p:nvPr/>
        </p:nvSpPr>
        <p:spPr>
          <a:xfrm>
            <a:off x="3437640" y="5208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tables in your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3" name="CustomShape 8"/>
          <p:cNvSpPr/>
          <p:nvPr/>
        </p:nvSpPr>
        <p:spPr>
          <a:xfrm>
            <a:off x="3437640" y="4849200"/>
            <a:ext cx="4215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9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Include another HD picture related to the example that you modeled in the decision tree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5" name="CustomShape 10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76" name="Table 11"/>
          <p:cNvGraphicFramePr/>
          <p:nvPr/>
        </p:nvGraphicFramePr>
        <p:xfrm>
          <a:off x="547920" y="1956240"/>
          <a:ext cx="5075280" cy="2159280"/>
        </p:xfrm>
        <a:graphic>
          <a:graphicData uri="http://schemas.openxmlformats.org/drawingml/2006/table">
            <a:tbl>
              <a:tblPr/>
              <a:tblGrid>
                <a:gridCol w="1691640"/>
                <a:gridCol w="1691640"/>
                <a:gridCol w="1692360"/>
              </a:tblGrid>
              <a:tr h="7196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Time Complexity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Memory Complexity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19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Training the model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O(N</a:t>
                      </a:r>
                      <a:r>
                        <a:rPr b="0" lang="en-US" sz="1800" spc="-1" strike="noStrike" baseline="33000">
                          <a:solidFill>
                            <a:srgbClr val="ffffff"/>
                          </a:solidFill>
                          <a:latin typeface="Arial"/>
                        </a:rPr>
                        <a:t>2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*M*2</a:t>
                      </a:r>
                      <a:r>
                        <a:rPr b="0" lang="en-US" sz="1800" spc="-1" strike="noStrike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O(N*M*2</a:t>
                      </a:r>
                      <a:r>
                        <a:rPr b="0" lang="en-US" sz="1800" spc="-1" strike="noStrike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203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Testing the Model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O(N*M)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O(1)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</a:tbl>
          </a:graphicData>
        </a:graphic>
      </p:graphicFrame>
      <p:pic>
        <p:nvPicPr>
          <p:cNvPr id="177" name="" descr=""/>
          <p:cNvPicPr/>
          <p:nvPr/>
        </p:nvPicPr>
        <p:blipFill>
          <a:blip r:embed="rId2"/>
          <a:srcRect l="0" t="17598" r="0" b="0"/>
          <a:stretch/>
        </p:blipFill>
        <p:spPr>
          <a:xfrm>
            <a:off x="6897960" y="1903680"/>
            <a:ext cx="4674600" cy="2888640"/>
          </a:xfrm>
          <a:prstGeom prst="rect">
            <a:avLst/>
          </a:prstGeom>
          <a:ln>
            <a:noFill/>
          </a:ln>
        </p:spPr>
      </p:pic>
      <p:sp>
        <p:nvSpPr>
          <p:cNvPr id="178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" descr=""/>
          <p:cNvPicPr/>
          <p:nvPr/>
        </p:nvPicPr>
        <p:blipFill>
          <a:blip r:embed="rId1"/>
          <a:srcRect l="24319" t="0" r="17164" b="0"/>
          <a:stretch/>
        </p:blipFill>
        <p:spPr>
          <a:xfrm>
            <a:off x="1016640" y="1019520"/>
            <a:ext cx="3930480" cy="3779280"/>
          </a:xfrm>
          <a:prstGeom prst="rect">
            <a:avLst/>
          </a:prstGeom>
          <a:ln>
            <a:noFill/>
          </a:ln>
        </p:spPr>
      </p:pic>
      <p:pic>
        <p:nvPicPr>
          <p:cNvPr id="180" name="Marcador de contenido 3" descr="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81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Decision-Tree Model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84640" y="4857120"/>
            <a:ext cx="50277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Noto Sans CJK SC Regular"/>
              </a:rPr>
              <a:t>A binary decision tree to predict Saber Pro scores based on the results of Saber 11. Violet nodes represent those with a high probability of success, green medium probability and red a low probability of success.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5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Create the Figure in Powerpoint. Do not copy pixelated screenshots from the technical report please!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6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7"/>
          <p:cNvSpPr/>
          <p:nvPr/>
        </p:nvSpPr>
        <p:spPr>
          <a:xfrm>
            <a:off x="3437640" y="5892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8" name="CustomShape 8"/>
          <p:cNvSpPr/>
          <p:nvPr/>
        </p:nvSpPr>
        <p:spPr>
          <a:xfrm>
            <a:off x="3437640" y="5533200"/>
            <a:ext cx="4215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9"/>
          <p:cNvSpPr/>
          <p:nvPr/>
        </p:nvSpPr>
        <p:spPr>
          <a:xfrm>
            <a:off x="9174240" y="484884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Is it ethical to make a model that predicts academic success based on gender?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0" name="CustomShape 10"/>
          <p:cNvSpPr/>
          <p:nvPr/>
        </p:nvSpPr>
        <p:spPr>
          <a:xfrm>
            <a:off x="9574200" y="4397040"/>
            <a:ext cx="4215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11"/>
          <p:cNvSpPr/>
          <p:nvPr/>
        </p:nvSpPr>
        <p:spPr>
          <a:xfrm>
            <a:off x="7772400" y="1737360"/>
            <a:ext cx="35647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Most Relevant Features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2" name="CustomShape 12"/>
          <p:cNvSpPr/>
          <p:nvPr/>
        </p:nvSpPr>
        <p:spPr>
          <a:xfrm>
            <a:off x="8808480" y="2531520"/>
            <a:ext cx="2193120" cy="176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Social Studies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English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Gender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8129520" y="315360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4"/>
          <a:stretch/>
        </p:blipFill>
        <p:spPr>
          <a:xfrm>
            <a:off x="8312400" y="3860640"/>
            <a:ext cx="344160" cy="61848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5"/>
          <a:srcRect l="19596" t="5022" r="25004" b="33248"/>
          <a:stretch/>
        </p:blipFill>
        <p:spPr>
          <a:xfrm>
            <a:off x="8148960" y="2449440"/>
            <a:ext cx="532080" cy="638640"/>
          </a:xfrm>
          <a:prstGeom prst="rect">
            <a:avLst/>
          </a:prstGeom>
          <a:ln>
            <a:noFill/>
          </a:ln>
        </p:spPr>
      </p:pic>
      <p:sp>
        <p:nvSpPr>
          <p:cNvPr id="196" name="CustomShape 13"/>
          <p:cNvSpPr/>
          <p:nvPr/>
        </p:nvSpPr>
        <p:spPr>
          <a:xfrm flipH="1">
            <a:off x="7983360" y="4572000"/>
            <a:ext cx="30708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14"/>
          <p:cNvSpPr/>
          <p:nvPr/>
        </p:nvSpPr>
        <p:spPr>
          <a:xfrm>
            <a:off x="6137640" y="4956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an icon for each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feature!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8" name="CustomShape 15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Evaluation Metrics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3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5168160" y="914400"/>
            <a:ext cx="3518280" cy="72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algorithm the evaluation metrics, so they are not pixeled like mines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4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5" name="" descr=""/>
          <p:cNvPicPr/>
          <p:nvPr/>
        </p:nvPicPr>
        <p:blipFill>
          <a:blip r:embed="rId2"/>
          <a:srcRect l="0" t="0" r="0" b="32945"/>
          <a:stretch/>
        </p:blipFill>
        <p:spPr>
          <a:xfrm>
            <a:off x="507240" y="1517040"/>
            <a:ext cx="3331800" cy="405936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3"/>
          <a:srcRect l="0" t="66377" r="0" b="0"/>
          <a:stretch/>
        </p:blipFill>
        <p:spPr>
          <a:xfrm>
            <a:off x="4480560" y="2263320"/>
            <a:ext cx="3331800" cy="2032920"/>
          </a:xfrm>
          <a:prstGeom prst="rect">
            <a:avLst/>
          </a:prstGeom>
          <a:ln>
            <a:noFill/>
          </a:ln>
        </p:spPr>
      </p:pic>
      <p:sp>
        <p:nvSpPr>
          <p:cNvPr id="207" name="CustomShape 6"/>
          <p:cNvSpPr/>
          <p:nvPr/>
        </p:nvSpPr>
        <p:spPr>
          <a:xfrm>
            <a:off x="8778240" y="2743200"/>
            <a:ext cx="22845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Explain Accuracy too…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In the same manner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8" name="CustomShape 7"/>
          <p:cNvSpPr/>
          <p:nvPr/>
        </p:nvSpPr>
        <p:spPr>
          <a:xfrm>
            <a:off x="5020920" y="478692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If possible, avoid equations for simple concepts that can be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explained through diagrams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9" name="CustomShape 8"/>
          <p:cNvSpPr/>
          <p:nvPr/>
        </p:nvSpPr>
        <p:spPr>
          <a:xfrm>
            <a:off x="5020920" y="4427640"/>
            <a:ext cx="4215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9"/>
          <p:cNvSpPr/>
          <p:nvPr/>
        </p:nvSpPr>
        <p:spPr>
          <a:xfrm flipH="1">
            <a:off x="10697760" y="776160"/>
            <a:ext cx="365040" cy="43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10"/>
          <p:cNvSpPr/>
          <p:nvPr/>
        </p:nvSpPr>
        <p:spPr>
          <a:xfrm>
            <a:off x="9326880" y="119124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2" name="CustomShape 11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14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Evaluation Metrics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3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Create the table in Powerpoint. Do not copy pixelated screenshots from the technical report please!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8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6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Include another HD picture related to the example that you modeled in the decision tree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0" name="CustomShape 7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21" name="Table 8"/>
          <p:cNvGraphicFramePr/>
          <p:nvPr/>
        </p:nvGraphicFramePr>
        <p:xfrm>
          <a:off x="547920" y="1956240"/>
          <a:ext cx="5075280" cy="2879640"/>
        </p:xfrm>
        <a:graphic>
          <a:graphicData uri="http://schemas.openxmlformats.org/drawingml/2006/table">
            <a:tbl>
              <a:tblPr/>
              <a:tblGrid>
                <a:gridCol w="1691640"/>
                <a:gridCol w="1691640"/>
                <a:gridCol w="1692360"/>
              </a:tblGrid>
              <a:tr h="7196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Training data set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Testing data set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19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Accuracy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0.62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203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Precision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0.55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203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Recall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0.76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0.61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</a:tbl>
          </a:graphicData>
        </a:graphic>
      </p:graphicFrame>
      <p:pic>
        <p:nvPicPr>
          <p:cNvPr id="222" name="" descr=""/>
          <p:cNvPicPr/>
          <p:nvPr/>
        </p:nvPicPr>
        <p:blipFill>
          <a:blip r:embed="rId2"/>
          <a:srcRect l="20024" t="0" r="0" b="0"/>
          <a:stretch/>
        </p:blipFill>
        <p:spPr>
          <a:xfrm>
            <a:off x="7168320" y="2011680"/>
            <a:ext cx="4378320" cy="2674080"/>
          </a:xfrm>
          <a:prstGeom prst="rect">
            <a:avLst/>
          </a:prstGeom>
          <a:ln>
            <a:noFill/>
          </a:ln>
        </p:spPr>
      </p:pic>
      <p:sp>
        <p:nvSpPr>
          <p:cNvPr id="223" name="CustomShape 9"/>
          <p:cNvSpPr/>
          <p:nvPr/>
        </p:nvSpPr>
        <p:spPr>
          <a:xfrm>
            <a:off x="807480" y="4893480"/>
            <a:ext cx="50277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Noto Sans CJK SC Regular"/>
              </a:rPr>
              <a:t>Evaluation metrics using a training dataset of 135,000 students and test dataset of 45,000 students.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4" name="CustomShape 10"/>
          <p:cNvSpPr/>
          <p:nvPr/>
        </p:nvSpPr>
        <p:spPr>
          <a:xfrm>
            <a:off x="4297680" y="59896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tables in your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5" name="CustomShape 11"/>
          <p:cNvSpPr/>
          <p:nvPr/>
        </p:nvSpPr>
        <p:spPr>
          <a:xfrm>
            <a:off x="4297680" y="5486400"/>
            <a:ext cx="4215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28" name="CustomShape 1"/>
          <p:cNvSpPr/>
          <p:nvPr/>
        </p:nvSpPr>
        <p:spPr>
          <a:xfrm>
            <a:off x="265320" y="376920"/>
            <a:ext cx="54025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Time and Memory Consumption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 flipV="1">
            <a:off x="4819320" y="545400"/>
            <a:ext cx="52452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3"/>
          <p:cNvSpPr/>
          <p:nvPr/>
        </p:nvSpPr>
        <p:spPr>
          <a:xfrm>
            <a:off x="481932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Create the plots in Excel. Do not copy pixelated screenshots from the technical report please!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33" name=""/>
          <p:cNvGraphicFramePr/>
          <p:nvPr/>
        </p:nvGraphicFramePr>
        <p:xfrm>
          <a:off x="146880" y="1914120"/>
          <a:ext cx="5758920" cy="323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34" name=""/>
          <p:cNvGraphicFramePr/>
          <p:nvPr/>
        </p:nvGraphicFramePr>
        <p:xfrm>
          <a:off x="6071040" y="1878120"/>
          <a:ext cx="5758920" cy="323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5" name="CustomShape 6"/>
          <p:cNvSpPr/>
          <p:nvPr/>
        </p:nvSpPr>
        <p:spPr>
          <a:xfrm>
            <a:off x="2249280" y="5117760"/>
            <a:ext cx="59428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Time Consumption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6" name="CustomShape 7"/>
          <p:cNvSpPr/>
          <p:nvPr/>
        </p:nvSpPr>
        <p:spPr>
          <a:xfrm>
            <a:off x="8539920" y="5117760"/>
            <a:ext cx="59428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Memory Consumption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4"/>
          <a:stretch/>
        </p:blipFill>
        <p:spPr>
          <a:xfrm>
            <a:off x="1648800" y="5105520"/>
            <a:ext cx="527040" cy="52704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5"/>
          <a:srcRect l="28229" t="24851" r="28731" b="25399"/>
          <a:stretch/>
        </p:blipFill>
        <p:spPr>
          <a:xfrm>
            <a:off x="7827120" y="5117760"/>
            <a:ext cx="712080" cy="547560"/>
          </a:xfrm>
          <a:prstGeom prst="rect">
            <a:avLst/>
          </a:prstGeom>
          <a:ln>
            <a:noFill/>
          </a:ln>
        </p:spPr>
      </p:pic>
      <p:sp>
        <p:nvSpPr>
          <p:cNvPr id="239" name="CustomShape 8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1544</TotalTime>
  <Application>LibreOffice/6.4.4.2$Linux_X86_64 LibreOffice_project/40$Build-2</Application>
  <Words>4</Words>
  <Paragraphs>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2020-06-26T14:36:07Z</dcterms:created>
  <dc:creator>Referee</dc:creator>
  <dc:description/>
  <dc:language>en-US</dc:language>
  <cp:lastModifiedBy/>
  <dcterms:modified xsi:type="dcterms:W3CDTF">2020-08-13T11:56:49Z</dcterms:modified>
  <cp:revision>21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